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77" r:id="rId5"/>
    <p:sldId id="278" r:id="rId6"/>
    <p:sldId id="265" r:id="rId7"/>
    <p:sldId id="276" r:id="rId8"/>
    <p:sldId id="261" r:id="rId9"/>
    <p:sldId id="281" r:id="rId10"/>
    <p:sldId id="282" r:id="rId11"/>
    <p:sldId id="289" r:id="rId12"/>
    <p:sldId id="257" r:id="rId13"/>
    <p:sldId id="258" r:id="rId14"/>
    <p:sldId id="280" r:id="rId15"/>
    <p:sldId id="288" r:id="rId16"/>
    <p:sldId id="266" r:id="rId17"/>
    <p:sldId id="279" r:id="rId18"/>
    <p:sldId id="269" r:id="rId19"/>
    <p:sldId id="283" r:id="rId20"/>
    <p:sldId id="284" r:id="rId21"/>
    <p:sldId id="285" r:id="rId22"/>
    <p:sldId id="286" r:id="rId23"/>
    <p:sldId id="287" r:id="rId24"/>
    <p:sldId id="275" r:id="rId25"/>
    <p:sldId id="267" r:id="rId26"/>
    <p:sldId id="271" r:id="rId27"/>
    <p:sldId id="270" r:id="rId28"/>
    <p:sldId id="272" r:id="rId29"/>
    <p:sldId id="274" r:id="rId30"/>
    <p:sldId id="27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>
        <p:scale>
          <a:sx n="53" d="100"/>
          <a:sy n="53" d="100"/>
        </p:scale>
        <p:origin x="-187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год 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97.1</c:v>
                </c:pt>
                <c:pt idx="1">
                  <c:v>100</c:v>
                </c:pt>
                <c:pt idx="2">
                  <c:v>84.8</c:v>
                </c:pt>
                <c:pt idx="3">
                  <c:v>97.2</c:v>
                </c:pt>
                <c:pt idx="4">
                  <c:v>94.1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 год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37.1</c:v>
                </c:pt>
                <c:pt idx="1">
                  <c:v>85.3</c:v>
                </c:pt>
                <c:pt idx="2">
                  <c:v>42.4</c:v>
                </c:pt>
                <c:pt idx="3">
                  <c:v>80.5</c:v>
                </c:pt>
                <c:pt idx="4">
                  <c:v>35.200000000000003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 3 четверть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91.4</c:v>
                </c:pt>
                <c:pt idx="1">
                  <c:v>100</c:v>
                </c:pt>
                <c:pt idx="2">
                  <c:v>94</c:v>
                </c:pt>
                <c:pt idx="3">
                  <c:v>100</c:v>
                </c:pt>
                <c:pt idx="4">
                  <c:v>94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Качество 3 четверть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26</c:v>
                </c:pt>
                <c:pt idx="1">
                  <c:v>62</c:v>
                </c:pt>
                <c:pt idx="2">
                  <c:v>33.300000000000004</c:v>
                </c:pt>
                <c:pt idx="3">
                  <c:v>56</c:v>
                </c:pt>
                <c:pt idx="4">
                  <c:v>18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Успеваемость 1 четверть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80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Качество 1 четверть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20</c:v>
                </c:pt>
                <c:pt idx="1">
                  <c:v>56</c:v>
                </c:pt>
                <c:pt idx="2">
                  <c:v>21</c:v>
                </c:pt>
                <c:pt idx="3">
                  <c:v>53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78080"/>
        <c:axId val="115156096"/>
      </c:barChart>
      <c:catAx>
        <c:axId val="123678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5156096"/>
        <c:crosses val="autoZero"/>
        <c:auto val="1"/>
        <c:lblAlgn val="ctr"/>
        <c:lblOffset val="100"/>
        <c:noMultiLvlLbl val="0"/>
      </c:catAx>
      <c:valAx>
        <c:axId val="11515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678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10а</c:v>
                </c:pt>
                <c:pt idx="1">
                  <c:v>10в</c:v>
                </c:pt>
                <c:pt idx="2">
                  <c:v>10г</c:v>
                </c:pt>
                <c:pt idx="3">
                  <c:v>11а</c:v>
                </c:pt>
                <c:pt idx="4">
                  <c:v>11б</c:v>
                </c:pt>
                <c:pt idx="5">
                  <c:v>11в</c:v>
                </c:pt>
                <c:pt idx="6">
                  <c:v>11д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10а</c:v>
                </c:pt>
                <c:pt idx="1">
                  <c:v>10в</c:v>
                </c:pt>
                <c:pt idx="2">
                  <c:v>10г</c:v>
                </c:pt>
                <c:pt idx="3">
                  <c:v>11а</c:v>
                </c:pt>
                <c:pt idx="4">
                  <c:v>11б</c:v>
                </c:pt>
                <c:pt idx="5">
                  <c:v>11в</c:v>
                </c:pt>
                <c:pt idx="6">
                  <c:v>11д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70</c:v>
                </c:pt>
                <c:pt idx="1">
                  <c:v>35</c:v>
                </c:pt>
                <c:pt idx="2">
                  <c:v>71</c:v>
                </c:pt>
                <c:pt idx="3">
                  <c:v>56</c:v>
                </c:pt>
                <c:pt idx="4">
                  <c:v>63</c:v>
                </c:pt>
                <c:pt idx="5">
                  <c:v>67</c:v>
                </c:pt>
                <c:pt idx="6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09664"/>
        <c:axId val="59015552"/>
      </c:barChart>
      <c:catAx>
        <c:axId val="5900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59015552"/>
        <c:crosses val="autoZero"/>
        <c:auto val="1"/>
        <c:lblAlgn val="ctr"/>
        <c:lblOffset val="100"/>
        <c:noMultiLvlLbl val="0"/>
      </c:catAx>
      <c:valAx>
        <c:axId val="5901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0096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</a:rPr>
              <a:t>Средний балл по ЕГЭ (выборный предмет)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Физика</c:v>
                </c:pt>
                <c:pt idx="3">
                  <c:v>Информатика</c:v>
                </c:pt>
                <c:pt idx="4">
                  <c:v>Английский 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Биология</c:v>
                </c:pt>
                <c:pt idx="8">
                  <c:v>Химия</c:v>
                </c:pt>
                <c:pt idx="9">
                  <c:v>География</c:v>
                </c:pt>
                <c:pt idx="10">
                  <c:v>Литература</c:v>
                </c:pt>
                <c:pt idx="11">
                  <c:v>Родная литература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74.599999999999994</c:v>
                </c:pt>
                <c:pt idx="1">
                  <c:v>45.7</c:v>
                </c:pt>
                <c:pt idx="2">
                  <c:v>46</c:v>
                </c:pt>
                <c:pt idx="3">
                  <c:v>52.7</c:v>
                </c:pt>
                <c:pt idx="4">
                  <c:v>65.3</c:v>
                </c:pt>
                <c:pt idx="5">
                  <c:v>36.1</c:v>
                </c:pt>
                <c:pt idx="6">
                  <c:v>47.8</c:v>
                </c:pt>
                <c:pt idx="7">
                  <c:v>52.4</c:v>
                </c:pt>
                <c:pt idx="8">
                  <c:v>41.5</c:v>
                </c:pt>
                <c:pt idx="9">
                  <c:v>50.5</c:v>
                </c:pt>
                <c:pt idx="10">
                  <c:v>47.2</c:v>
                </c:pt>
                <c:pt idx="11">
                  <c:v>42.5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Физика</c:v>
                </c:pt>
                <c:pt idx="3">
                  <c:v>Информатика</c:v>
                </c:pt>
                <c:pt idx="4">
                  <c:v>Английский 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Биология</c:v>
                </c:pt>
                <c:pt idx="8">
                  <c:v>Химия</c:v>
                </c:pt>
                <c:pt idx="9">
                  <c:v>География</c:v>
                </c:pt>
                <c:pt idx="10">
                  <c:v>Литература</c:v>
                </c:pt>
                <c:pt idx="11">
                  <c:v>Родная литература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73</c:v>
                </c:pt>
                <c:pt idx="1">
                  <c:v>58</c:v>
                </c:pt>
                <c:pt idx="2">
                  <c:v>57</c:v>
                </c:pt>
                <c:pt idx="3">
                  <c:v>61</c:v>
                </c:pt>
                <c:pt idx="4">
                  <c:v>61</c:v>
                </c:pt>
                <c:pt idx="6">
                  <c:v>49</c:v>
                </c:pt>
                <c:pt idx="7">
                  <c:v>39</c:v>
                </c:pt>
                <c:pt idx="9">
                  <c:v>47</c:v>
                </c:pt>
                <c:pt idx="10">
                  <c:v>61</c:v>
                </c:pt>
                <c:pt idx="11">
                  <c:v>52.6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Физика</c:v>
                </c:pt>
                <c:pt idx="3">
                  <c:v>Информатика</c:v>
                </c:pt>
                <c:pt idx="4">
                  <c:v>Английский 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Биология</c:v>
                </c:pt>
                <c:pt idx="8">
                  <c:v>Химия</c:v>
                </c:pt>
                <c:pt idx="9">
                  <c:v>География</c:v>
                </c:pt>
                <c:pt idx="10">
                  <c:v>Литература</c:v>
                </c:pt>
                <c:pt idx="11">
                  <c:v>Родная литература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73</c:v>
                </c:pt>
                <c:pt idx="1">
                  <c:v>48.8</c:v>
                </c:pt>
                <c:pt idx="2">
                  <c:v>53</c:v>
                </c:pt>
                <c:pt idx="3">
                  <c:v>48.6</c:v>
                </c:pt>
                <c:pt idx="4">
                  <c:v>69.3</c:v>
                </c:pt>
                <c:pt idx="5">
                  <c:v>54</c:v>
                </c:pt>
                <c:pt idx="6">
                  <c:v>55</c:v>
                </c:pt>
                <c:pt idx="7">
                  <c:v>42</c:v>
                </c:pt>
                <c:pt idx="8">
                  <c:v>47</c:v>
                </c:pt>
                <c:pt idx="9">
                  <c:v>57.8</c:v>
                </c:pt>
                <c:pt idx="10">
                  <c:v>44</c:v>
                </c:pt>
                <c:pt idx="1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240256"/>
        <c:axId val="60241792"/>
      </c:barChart>
      <c:catAx>
        <c:axId val="60240256"/>
        <c:scaling>
          <c:orientation val="minMax"/>
        </c:scaling>
        <c:delete val="0"/>
        <c:axPos val="b"/>
        <c:majorTickMark val="out"/>
        <c:minorTickMark val="none"/>
        <c:tickLblPos val="nextTo"/>
        <c:crossAx val="60241792"/>
        <c:crosses val="autoZero"/>
        <c:auto val="1"/>
        <c:lblAlgn val="ctr"/>
        <c:lblOffset val="100"/>
        <c:noMultiLvlLbl val="0"/>
      </c:catAx>
      <c:valAx>
        <c:axId val="6024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2402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43.2</c:v>
                </c:pt>
                <c:pt idx="1">
                  <c:v>61.6</c:v>
                </c:pt>
                <c:pt idx="2">
                  <c:v>58.44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учащихся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135</c:v>
                </c:pt>
                <c:pt idx="1">
                  <c:v>112</c:v>
                </c:pt>
                <c:pt idx="2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73952"/>
        <c:axId val="123499648"/>
      </c:barChart>
      <c:catAx>
        <c:axId val="11537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499648"/>
        <c:crosses val="autoZero"/>
        <c:auto val="1"/>
        <c:lblAlgn val="ctr"/>
        <c:lblOffset val="100"/>
        <c:noMultiLvlLbl val="0"/>
      </c:catAx>
      <c:valAx>
        <c:axId val="12349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373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22503725782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22503725782496E-2"/>
                  <c:y val="4.3187565483036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094312167760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84.8</c:v>
                </c:pt>
                <c:pt idx="1">
                  <c:v>83.9</c:v>
                </c:pt>
                <c:pt idx="2">
                  <c:v>80.5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учащихся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135</c:v>
                </c:pt>
                <c:pt idx="1">
                  <c:v>112</c:v>
                </c:pt>
                <c:pt idx="2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656512"/>
        <c:axId val="148658048"/>
        <c:axId val="0"/>
      </c:bar3DChart>
      <c:catAx>
        <c:axId val="1486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658048"/>
        <c:crosses val="autoZero"/>
        <c:auto val="1"/>
        <c:lblAlgn val="ctr"/>
        <c:lblOffset val="100"/>
        <c:noMultiLvlLbl val="0"/>
      </c:catAx>
      <c:valAx>
        <c:axId val="14865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656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5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3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85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32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27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3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85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56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04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AF86-7290-4550-9C03-F350FA8E7EF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D35E3-EEE3-48B2-92ED-E4FCD7E75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3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31683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Отчет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по учебной работе  старшей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ступени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за 2017-2018 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учебный год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861048"/>
            <a:ext cx="3816424" cy="1032520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81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767662"/>
              </p:ext>
            </p:extLst>
          </p:nvPr>
        </p:nvGraphicFramePr>
        <p:xfrm>
          <a:off x="395536" y="1124744"/>
          <a:ext cx="7992888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268"/>
                <a:gridCol w="2084501"/>
                <a:gridCol w="1847521"/>
                <a:gridCol w="2846824"/>
                <a:gridCol w="71477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Предмет, порог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учащегося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Захаров А.А.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Гаврильев Семен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Щадринов Василий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профильная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Ильина А.А.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Чирикова А.В.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Алексеева В.В.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Алексеева  Алина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Гаврильев Семен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Адамова Кира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Пинигина Виктория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Илларионова Мария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Муфтафутдинова М.Я.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Матаннанова А.Н.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Муфтафутдинова М.Я.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Лугинова Муза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Ноговицына Ангелина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Огочонова Амелия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Парфенова Нэлли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 А.А.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Туракулова Арина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Данилова Настя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Павлова А.А.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Парфенова П.С.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Колесов Максим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Бадлуева Алтана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Слепцова Л.В.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Афанасьев Станислав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Мойтохонова Янита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Огочонова Амелия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Парфенова Нэлли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 Эрнест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Егорова И.В.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Кусатова М.И.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Ачикасов Михаил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Аргунова Саина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56593" y="589910"/>
            <a:ext cx="57309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преодолели минимальный порог по выборным предметам: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4057" y="6031536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 по школе не преодолели минимальный порог по выборным предметам     22   учащихся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06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141619"/>
              </p:ext>
            </p:extLst>
          </p:nvPr>
        </p:nvGraphicFramePr>
        <p:xfrm>
          <a:off x="827583" y="620693"/>
          <a:ext cx="7992888" cy="5942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3589"/>
                <a:gridCol w="739062"/>
                <a:gridCol w="594165"/>
                <a:gridCol w="594165"/>
                <a:gridCol w="1035335"/>
                <a:gridCol w="1035335"/>
                <a:gridCol w="739873"/>
                <a:gridCol w="740682"/>
                <a:gridCol w="740682"/>
              </a:tblGrid>
              <a:tr h="429109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ПРЕДМЕТ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2018 год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Ср.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балл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Кол-во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Ниже порога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Рейтинг (место) среди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Средний балл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ГОРОД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РС(Я)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РФ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6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всех школ города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7030A0"/>
                          </a:solidFill>
                          <a:effectLst/>
                        </a:rPr>
                        <a:t>углуб</a:t>
                      </a: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. школ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4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Русский язык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73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112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70,9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5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Математика (профильная)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48,8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58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47,1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49,8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Физика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53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20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Информатика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48,6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21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59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58,5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Английский яз.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69,3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25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72,4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Химия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47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13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Биология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42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16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География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57,8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9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55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56,5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История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54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21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56,9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Обществознание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55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56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53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Литература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44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10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Родная литература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48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Математика базовая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</a:rPr>
                        <a:t>4,29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53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82707586"/>
              </p:ext>
            </p:extLst>
          </p:nvPr>
        </p:nvGraphicFramePr>
        <p:xfrm>
          <a:off x="611560" y="404664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4581128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показывают результаты ЕГЭ улучшили показатели по сравнению с предыдущими годами по таким предметам как история, обществознание, география, английский язык. На стабильном уровне остаются результаты по русскому языку. По таким предметам как физика, русский язык, английский язык,  история, география и родная литература выпускники преодолели нижний порог, т.е. показана 100% успеваемость.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 итогам 11-х классов аттестат с отличием получили следующие обучающиеся: </a:t>
            </a:r>
            <a:endParaRPr lang="ru-RU" sz="2400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541927"/>
              </p:ext>
            </p:extLst>
          </p:nvPr>
        </p:nvGraphicFramePr>
        <p:xfrm>
          <a:off x="323528" y="1288656"/>
          <a:ext cx="8568953" cy="5452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897"/>
                <a:gridCol w="2822191"/>
                <a:gridCol w="731855"/>
                <a:gridCol w="1001085"/>
                <a:gridCol w="1089250"/>
                <a:gridCol w="2284675"/>
              </a:tblGrid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 обучающегося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Матем-а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Выборные ЕГЭ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Унарова Дайаана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Химия-71, Биология-69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Хлебникова Анастасия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проф-39,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Общество-64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Тартыева Зинаида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проф.-56, общество-62, англ.язык-79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Семенова Анастасия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проф.-72, англ.язык-93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Солопов Никита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проф.-72, химия-65, физика-70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Горохова Матрена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11д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История-77, общество-68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Титова Анисия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11д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проф.-56, общество-67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Таркаева Тамара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11д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проф.-45, общество-74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Павлова Ньургуяна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11б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Химия-43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-48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Бурнашева Александра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11б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проф.-56, общество-68, английский язык-77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59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69418"/>
              </p:ext>
            </p:extLst>
          </p:nvPr>
        </p:nvGraphicFramePr>
        <p:xfrm>
          <a:off x="611560" y="2204864"/>
          <a:ext cx="7704855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4704"/>
                <a:gridCol w="2775438"/>
                <a:gridCol w="2334336"/>
                <a:gridCol w="146037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Допущены к ГИА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Получили аттестаты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11в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886163"/>
            <a:ext cx="19777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Итого: 11 классы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6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285729"/>
            <a:ext cx="7125113" cy="9286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Поступление выпускников: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" y="1714486"/>
          <a:ext cx="8929720" cy="45005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972"/>
                <a:gridCol w="892972"/>
                <a:gridCol w="892972"/>
                <a:gridCol w="892972"/>
                <a:gridCol w="892972"/>
                <a:gridCol w="892972"/>
                <a:gridCol w="892972"/>
                <a:gridCol w="892972"/>
                <a:gridCol w="892972"/>
                <a:gridCol w="892972"/>
              </a:tblGrid>
              <a:tr h="2478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Окончили 11 класс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Не получили аттестат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в ВУЗы РС(Я)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В ВУЗы Центра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 err="1">
                          <a:latin typeface="Times New Roman" pitchFamily="18" charset="0"/>
                          <a:cs typeface="Times New Roman" pitchFamily="18" charset="0"/>
                        </a:rPr>
                        <a:t>ССУЗы</a:t>
                      </a: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 РС(Я)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 err="1">
                          <a:latin typeface="Times New Roman" pitchFamily="18" charset="0"/>
                          <a:cs typeface="Times New Roman" pitchFamily="18" charset="0"/>
                        </a:rPr>
                        <a:t>ССУЗы</a:t>
                      </a:r>
                      <a:r>
                        <a:rPr lang="ru-RU" sz="1600" kern="100" dirty="0">
                          <a:latin typeface="Times New Roman" pitchFamily="18" charset="0"/>
                          <a:cs typeface="Times New Roman" pitchFamily="18" charset="0"/>
                        </a:rPr>
                        <a:t> за пределами РС(Я)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НПО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 pitchFamily="18" charset="0"/>
                          <a:cs typeface="Times New Roman" pitchFamily="18" charset="0"/>
                        </a:rPr>
                        <a:t>Устроились на работу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 pitchFamily="18" charset="0"/>
                          <a:cs typeface="Times New Roman" pitchFamily="18" charset="0"/>
                        </a:rPr>
                        <a:t>Ушли в армию</a:t>
                      </a:r>
                      <a:endParaRPr lang="ru-RU" sz="160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221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800" kern="1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49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Georgia" pitchFamily="18" charset="0"/>
              </a:rPr>
              <a:t>Результаты ОГЭ</a:t>
            </a:r>
            <a:endParaRPr lang="ru-RU" sz="6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3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454" y="1340768"/>
            <a:ext cx="8229600" cy="778098"/>
          </a:xfrm>
        </p:spPr>
        <p:txBody>
          <a:bodyPr>
            <a:normAutofit/>
          </a:bodyPr>
          <a:lstStyle/>
          <a:p>
            <a:pPr lvl="0" algn="just"/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Итого: 9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классы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194569"/>
              </p:ext>
            </p:extLst>
          </p:nvPr>
        </p:nvGraphicFramePr>
        <p:xfrm>
          <a:off x="462282" y="2690240"/>
          <a:ext cx="8139534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1874"/>
                <a:gridCol w="1340289"/>
                <a:gridCol w="2474772"/>
                <a:gridCol w="1191463"/>
                <a:gridCol w="1105568"/>
                <a:gridCol w="110556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Допущены к ГИА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Получили аттестаты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Оставлен на 2 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 отложен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9г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16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marL="0" indent="35401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 2018 году при сдаче ОГЭ количество учащихся по выборным предметам увеличилось по физике, биологии, химии, истории, литературе, обществознанию, английскому языку, информатике. В основном это связанно с увеличением количества учащихся в 9 классах.      Наибольшее количество учащихся выбрали предметы: обществознание (62), информатика (52), биология (47), физика (46), английский язык (35).</a:t>
            </a:r>
          </a:p>
          <a:p>
            <a:pPr marL="0" indent="354013"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Уменьшилось по географии. Количество учащихся выбравших ОРЭ по якутскому языку осталось на прежнем уровне. </a:t>
            </a:r>
          </a:p>
          <a:p>
            <a:pPr marL="0" indent="354013" algn="just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Стабильные показатели успеваемости 100% на протяжении трех лет с 2016-2018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у.гг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., все учащиеся преодолевают минимальный порог по предметам: русский язык, физика, литература, якутский язык.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034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229600" cy="107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59025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Всего учащихся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ОГЭ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основной период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ГВЭ основной период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Успеваемость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Качество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1107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154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153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1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(97,4%)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58,44%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2" y="2214553"/>
          <a:ext cx="8501121" cy="4767072"/>
        </p:xfrm>
        <a:graphic>
          <a:graphicData uri="http://schemas.openxmlformats.org/drawingml/2006/table">
            <a:tbl>
              <a:tblPr/>
              <a:tblGrid>
                <a:gridCol w="557449"/>
                <a:gridCol w="1463308"/>
                <a:gridCol w="765323"/>
                <a:gridCol w="642942"/>
                <a:gridCol w="522508"/>
                <a:gridCol w="620500"/>
                <a:gridCol w="642942"/>
                <a:gridCol w="642942"/>
                <a:gridCol w="785818"/>
                <a:gridCol w="949953"/>
                <a:gridCol w="907436"/>
              </a:tblGrid>
              <a:tr h="742637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</a:rPr>
                        <a:t>ОГЭ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ГВЭ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«2»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«3»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«4»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«5»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Успеваемость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Качество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95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9а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Макарова Н.Е.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3,54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48,5%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37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9б ф/м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Чирикова А.В.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4,35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94%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95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9в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Ильина А.А.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3,45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90,9%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42,4%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37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9г ф/м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Алексеева В.В.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3,56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97,2%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95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9д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Жерготова М.Д.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3,375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56,25%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95">
                <a:tc gridSpan="2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153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3,67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97,4%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58,44%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4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3528392"/>
          </a:xfrm>
        </p:spPr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2017-2018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у.г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школа работала  по учебным планам, составленным на основе  Базисного учебного плана РФ (10а, 10в, 11а, 11б, 11вкл.); Типового базисного учебного плана РС(Я) (10г, 11д) классы.</a:t>
            </a:r>
          </a:p>
          <a:p>
            <a:pPr marL="0" indent="354013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Основными элементами контроля учебно-воспитательного процесса являются:</a:t>
            </a:r>
          </a:p>
          <a:p>
            <a:pPr indent="11113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выполнение всеобуча; </a:t>
            </a:r>
          </a:p>
          <a:p>
            <a:pPr indent="11113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состояние преподавания учебных предметов; </a:t>
            </a:r>
          </a:p>
          <a:p>
            <a:pPr indent="11113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качество ЗУН учащихся; </a:t>
            </a:r>
          </a:p>
          <a:p>
            <a:pPr indent="11113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качество ведения школьной документации; </a:t>
            </a:r>
          </a:p>
          <a:p>
            <a:pPr indent="11113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выполнение учебных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11113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подготовка и проведение итоговой аттестации за курс средней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школы.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354013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Всего по школе в старшей ступени  5 классов- комплектов. Все занимаются в 1-й смене. Средняя наполняемость-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28,1.</a:t>
            </a:r>
          </a:p>
          <a:p>
            <a:pPr marL="0" lvl="0" indent="354013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354013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 учащихся: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35401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учащихся по ОШ-1: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7982"/>
              </p:ext>
            </p:extLst>
          </p:nvPr>
        </p:nvGraphicFramePr>
        <p:xfrm>
          <a:off x="467544" y="4797152"/>
          <a:ext cx="8096189" cy="171754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55475"/>
                <a:gridCol w="780009"/>
                <a:gridCol w="905216"/>
                <a:gridCol w="819771"/>
                <a:gridCol w="985587"/>
                <a:gridCol w="944132"/>
                <a:gridCol w="873068"/>
                <a:gridCol w="1115870"/>
                <a:gridCol w="91706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начало уч.года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конец года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выбыло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dirty="0" err="1">
                          <a:effectLst/>
                        </a:rPr>
                        <a:t>др.школы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Прибыли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 пределы РС(Я)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исключены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Другие причины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5-9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10-11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1679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1654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463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688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813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92909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Всего учащихся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ОГЭ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основной период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ГВЭ основной период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Успеваемость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Качество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909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154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153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80,5%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1" y="2143120"/>
          <a:ext cx="8143934" cy="4357713"/>
        </p:xfrm>
        <a:graphic>
          <a:graphicData uri="http://schemas.openxmlformats.org/drawingml/2006/table">
            <a:tbl>
              <a:tblPr/>
              <a:tblGrid>
                <a:gridCol w="1323306"/>
                <a:gridCol w="1323306"/>
                <a:gridCol w="472896"/>
                <a:gridCol w="472896"/>
                <a:gridCol w="380184"/>
                <a:gridCol w="472896"/>
                <a:gridCol w="472896"/>
                <a:gridCol w="662320"/>
                <a:gridCol w="945121"/>
                <a:gridCol w="945121"/>
                <a:gridCol w="672992"/>
              </a:tblGrid>
              <a:tr h="588881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учитель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ОГЭ</a:t>
                      </a: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ГВЭ</a:t>
                      </a: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«2»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«3»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«4»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«5»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Успеваемость</a:t>
                      </a: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Качество</a:t>
                      </a: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04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Бурнашева Л.Ю.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3,88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74,3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04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9б ф/м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Гарцунова Т.Д.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04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9в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Гарцунова Т.Д.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66,7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04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9г ф/м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Коротова Н.А.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4,59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04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9г ф/м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Сивцева А.В.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4,47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04">
                <a:tc rowSpan="2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9д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Андреева Е.В.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3,6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Дягилева Т.Ю.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4,16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83,3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04">
                <a:tc gridSpan="2"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79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80,5%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3703" marR="63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866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032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2018 году 100% успеваемости по предметам: русский язык, физика, география, литература, английский язык, якутский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язык. Качество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2018 году повысилось по: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физика с 58,8 до 60,9%;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информатике с 51,85 до 67,3%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географии с 47 до 81,8%;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литературе с 50 до 85,7%%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английскому языку с 82 до 85,7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2621058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038766"/>
              </p:ext>
            </p:extLst>
          </p:nvPr>
        </p:nvGraphicFramePr>
        <p:xfrm>
          <a:off x="467544" y="2420888"/>
          <a:ext cx="8352928" cy="3680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079"/>
                <a:gridCol w="1700161"/>
                <a:gridCol w="1656184"/>
                <a:gridCol w="2160240"/>
                <a:gridCol w="237626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Петухов Герман -9в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 А.А.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Повторная пересдача на «2»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Горохов Максим-9д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Жерготова М.Д.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Андреева  Е.В.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Пропуски, оставлен на 2 год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Прокопьева Полина -9в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Алгебра, информатика, общество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Ильина А.А., Захаров А.А., Попов А.А.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Была рассмотрена на админ.советах, ДКР на «2»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Шарин Альберт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Матем., биология, общество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Ильина А.А., Мальцева Д.Е., Попов А.А.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по прохождению ПМПК, был рассмотрен на админ. советах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Стручков Афанасий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Ильина А.А.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 рассмотрен на админ. Советах. Пересдача на «2»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Барашков Айаал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Алексеева В.В.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Пересдача на «2»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Семенов Илья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 А.А.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Пересдача на «2»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Ключников Артем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Муфтафутдинова М.Я.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Пересдача на «2»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4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итогам года  не успевают и оставлены на осень в 9 классах: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итогам сдачи ОГЭ не успевают по предметам «алгебра», «обществознание», «информатика», «история», «биология», «химия»; входят в «группу риска»: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38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Итого по школе за 2018 год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70665"/>
              </p:ext>
            </p:extLst>
          </p:nvPr>
        </p:nvGraphicFramePr>
        <p:xfrm>
          <a:off x="539552" y="1556792"/>
          <a:ext cx="7920880" cy="3611488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631323"/>
                <a:gridCol w="1574865"/>
                <a:gridCol w="1573875"/>
                <a:gridCol w="1571894"/>
                <a:gridCol w="1568923"/>
              </a:tblGrid>
              <a:tr h="825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ступень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ступень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школе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8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5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 и хорошисты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4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4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4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74,5%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59,9%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59,1%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461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Georgia" pitchFamily="18" charset="0"/>
              </a:rPr>
              <a:t>Итоги олимпиады</a:t>
            </a:r>
            <a:endParaRPr lang="ru-RU" sz="6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001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0" indent="35401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ШЭ Олимпиады приняли участие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5, 6, 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8, 9, 10, 11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классов, из них более 40 % обучающихся участвовали по нескольким предметам.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401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МЭ ВОШ приняли 155 обучающихся.</a:t>
            </a:r>
          </a:p>
          <a:p>
            <a:pPr marL="0" indent="354013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республиканском этапе Всероссийской олимпиады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17 школьников по предметам: якутская литература, якутский язык, якутский как государственный, экология, педагогика, русский язык, история, английский язык, математика, астрономия, ОБЖ. Из 17 участников 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победитель, 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призера, что составляет 17,6% .</a:t>
            </a:r>
          </a:p>
          <a:p>
            <a:pPr marL="0" indent="354013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2017 -18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всего призеров и победителей составило 13% от всех участников, что говорит о снижении качества участия во Всероссийской Олимпиаде.  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учитывая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наши учащиеся конкурируют с учениками специализированных школ, такими как: ФТЛ, ГКГ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ЯГЛ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др. можно считать участие в РЭ ВОШ успешным.</a:t>
            </a:r>
          </a:p>
          <a:p>
            <a:pPr marL="0" indent="35401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Наибольший процент победителей и призеров составили предметы «Якутский язык», «Якутская литература», «Якутский как государственный», 13,6% призеров по предмету «Математика», что вполне оправдывает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билингвальное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физико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–математическое  направление школы.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79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789646"/>
              </p:ext>
            </p:extLst>
          </p:nvPr>
        </p:nvGraphicFramePr>
        <p:xfrm>
          <a:off x="251520" y="1412776"/>
          <a:ext cx="8728594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41"/>
                <a:gridCol w="2139423"/>
                <a:gridCol w="801733"/>
                <a:gridCol w="2583015"/>
                <a:gridCol w="1423141"/>
                <a:gridCol w="1423141"/>
              </a:tblGrid>
              <a:tr h="196202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участника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196202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Егоров Айдын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Шагдар А.Н.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588607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Федоров Александр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Парфенова П.С.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Экономический фестиваль в г. Новосибирск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196202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Павлова Ньургуйаана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Якутская литература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М.М.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196202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МордосоваНарыйаана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Якутский язык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М.М.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196202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Окоемова Аэлита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Якутский язык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М.М.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196202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Петрова Яна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Якутский как государственный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Борисова О.И.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196202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Оксана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Якутский язык как государственный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Гоголева В.Р.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196202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Романова Сахайаана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Чирикова А.В.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865258"/>
            <a:ext cx="77768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регионального этапа ВОШ 2017 - 2018г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57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Georgia" pitchFamily="18" charset="0"/>
              </a:rPr>
              <a:t>НПК </a:t>
            </a:r>
            <a:br>
              <a:rPr lang="ru-RU" sz="66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Georgia" pitchFamily="18" charset="0"/>
              </a:rPr>
              <a:t>«Шаг в будущее»</a:t>
            </a:r>
            <a:endParaRPr lang="ru-RU" sz="6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5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07288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Итоги учебной деятельности в 9-х классах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15729062"/>
              </p:ext>
            </p:extLst>
          </p:nvPr>
        </p:nvGraphicFramePr>
        <p:xfrm>
          <a:off x="467544" y="1052736"/>
          <a:ext cx="8280920" cy="46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467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Сравнительный анализ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НПК 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Шаг в будущее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за 2011 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2018 г.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01790"/>
              </p:ext>
            </p:extLst>
          </p:nvPr>
        </p:nvGraphicFramePr>
        <p:xfrm>
          <a:off x="457200" y="1484786"/>
          <a:ext cx="8229600" cy="492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896"/>
                <a:gridCol w="679761"/>
                <a:gridCol w="896649"/>
                <a:gridCol w="1124647"/>
                <a:gridCol w="1198177"/>
                <a:gridCol w="1198177"/>
                <a:gridCol w="974941"/>
                <a:gridCol w="900352"/>
              </a:tblGrid>
              <a:tr h="68626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4625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4625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Городской этап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4625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Республиканский этап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4625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Всероссийский этап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  <a:tr h="1393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4625" algn="l"/>
                        </a:tabLs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дипломанты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рекоменд. на РС (Я)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4625" algn="l"/>
                        </a:tabLs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перешедших на РС (Я)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дипломанты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рекомендованы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  <a:tr h="34313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4+2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1+2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  <a:tr h="34313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4+1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3+1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  <a:tr h="34313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3+(2)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9+(4)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  <a:tr h="34313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12+(3)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  <a:tr h="68626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13+2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8+1 (только первые места)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  <a:tr h="34313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2016 - 2017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+2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  <a:tr h="34313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2017 - 2018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23" marR="61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55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477533"/>
              </p:ext>
            </p:extLst>
          </p:nvPr>
        </p:nvGraphicFramePr>
        <p:xfrm>
          <a:off x="548202" y="975884"/>
          <a:ext cx="7912230" cy="4598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9130"/>
                <a:gridCol w="2162307"/>
                <a:gridCol w="2036396"/>
                <a:gridCol w="1414397"/>
              </a:tblGrid>
              <a:tr h="153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9г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381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рук-ль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Ринчинова Н.Ч.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Гоголева В.Р.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начало года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308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3 четверти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158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179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(Неустроева С., Попова М., Попова С., Иванова Д., Шелест С., Попова А., Романова С, Павлова А.)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(Игнатьева Дарина, Корякина Айына, Стрекаловская Надежда, Иванова Нария, Федоров Александр)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154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154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 с одной «4»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32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одной «3»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32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  <a:tr h="321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80,5%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82,8%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10795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517903"/>
            <a:ext cx="7271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классах с углубленным изучением отдельных предметов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5878951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Муниципальный заказ по качеству выполнен.	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4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623878"/>
              </p:ext>
            </p:extLst>
          </p:nvPr>
        </p:nvGraphicFramePr>
        <p:xfrm>
          <a:off x="611560" y="1043326"/>
          <a:ext cx="8208912" cy="5035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2533"/>
                <a:gridCol w="1796827"/>
                <a:gridCol w="1955256"/>
                <a:gridCol w="1800200"/>
                <a:gridCol w="864096"/>
              </a:tblGrid>
              <a:tr h="190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9д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  <a:tr h="37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рук-ль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Муфтафутдинова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М.Я.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Торговкина Р.В.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 А.А.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начало года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  <a:tr h="264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года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  <a:tr h="1825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успевают, оставлены на осень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(Семенов Илья)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 Прокопьева П., Шарин А.-3 предмета, Стручков А.-матем-а, Барашков А.- матем-а, Ключников – химия, Петухов -история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(Горохов М.-рус.яз, матем, физика)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  <a:tr h="190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(Пестерева А.)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  <a:tr h="190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  <a:tr h="554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 с одной «3»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(Ильинова В.-алгебра)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 Андреева в, Харбанов А.-химия)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  <a:tr h="37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год 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91,7 %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  <a:tr h="372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 год четверть 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37,6%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385" marR="38385" marT="9322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419562"/>
            <a:ext cx="626469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года в общеобразовательных классах: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5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Итоги учебной деятельности </a:t>
            </a:r>
            <a:b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u="sng" dirty="0" smtClean="0">
                <a:solidFill>
                  <a:srgbClr val="C00000"/>
                </a:solidFill>
                <a:latin typeface="Georgia" pitchFamily="18" charset="0"/>
              </a:rPr>
              <a:t>в 10-х и 11-х классах: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9687048"/>
              </p:ext>
            </p:extLst>
          </p:nvPr>
        </p:nvGraphicFramePr>
        <p:xfrm>
          <a:off x="683568" y="1340768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5888503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eorgia" pitchFamily="18" charset="0"/>
              </a:rPr>
              <a:t>Высокое качество показаны </a:t>
            </a:r>
            <a:endParaRPr lang="ru-RU" sz="2000" b="1" dirty="0" smtClean="0">
              <a:latin typeface="Georgia" pitchFamily="18" charset="0"/>
            </a:endParaRPr>
          </a:p>
          <a:p>
            <a:pPr algn="ctr"/>
            <a:r>
              <a:rPr lang="ru-RU" sz="2000" b="1" dirty="0" smtClean="0">
                <a:latin typeface="Georgia" pitchFamily="18" charset="0"/>
              </a:rPr>
              <a:t>в </a:t>
            </a:r>
            <a:r>
              <a:rPr lang="ru-RU" sz="2000" b="1" dirty="0">
                <a:latin typeface="Georgia" pitchFamily="18" charset="0"/>
              </a:rPr>
              <a:t>10а, 10г , 11б, 11в, 11д классах</a:t>
            </a:r>
            <a:r>
              <a:rPr lang="ru-RU" sz="2000" b="1" dirty="0" smtClean="0">
                <a:latin typeface="Georgia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278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055465"/>
              </p:ext>
            </p:extLst>
          </p:nvPr>
        </p:nvGraphicFramePr>
        <p:xfrm>
          <a:off x="755576" y="1484784"/>
          <a:ext cx="7992888" cy="3958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1221"/>
                <a:gridCol w="6051667"/>
              </a:tblGrid>
              <a:tr h="523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отличников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(Гермогенова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О., Кузьмина А.,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Стручкова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Бакатова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Тартыева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Унарова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Д., Хлебникова А., Бурнашева А., Павлова Н, Семенова А., Солопов Никита, Горохова М., Таркаева Т., Титова А.)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«5»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1-2 «4»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Абрамова М.-алгебра,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Оготоева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М.- литература, Семенова Л.- алгебра)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«3»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аттестованы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качества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290" marR="3429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824027"/>
            <a:ext cx="68407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в 10-11 классах: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6452" y="5877272"/>
            <a:ext cx="7487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  по итогам года в 10-11 классах муниципальный заказ выполнен.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2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Georgia" pitchFamily="18" charset="0"/>
              </a:rPr>
              <a:t>Результаты ЕГЭ</a:t>
            </a:r>
            <a:endParaRPr lang="ru-RU" sz="6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2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102609"/>
              </p:ext>
            </p:extLst>
          </p:nvPr>
        </p:nvGraphicFramePr>
        <p:xfrm>
          <a:off x="997903" y="917431"/>
          <a:ext cx="6573241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591"/>
                <a:gridCol w="1366114"/>
                <a:gridCol w="2056109"/>
                <a:gridCol w="2152607"/>
                <a:gridCol w="587820"/>
              </a:tblGrid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учащегося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Новикова З.И.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Будикина Светлана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Лыткина Юлия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Захаров А.А.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Никифоров Станислав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 А.А.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Габышев Виктор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Муфтафутдинова М.Я.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Александрова Диана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1914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Дягилева Т.Ю.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Егорова И.В.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Кусатова М.И.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Габышев Виктор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Тартыева Зина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Хлебникова Настя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Унарова Дайана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Соколов Леонид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Мегина Ирина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Федоров Артемий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Тартыева Зина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Барахтырова Галина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Данилова Настя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Семенова Настя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Николаева К.П.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Таркаева Тамара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Мальцева Д.Е.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Слепцова Л.В.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Унарова Дайаана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Александрова Диана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Кусатова М.И.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Барахтыролва Галина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Ильина А.В.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Ринчинова Н.Ч.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Никифоров Станислав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Солопов Никита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  <a:tr h="522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Беляева И.К.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Степанова М.Н.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Шагдар А.Н.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Семенова 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Мегина 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Егоров Айдын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116" marR="6811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0344" y="332656"/>
            <a:ext cx="720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выборным предметам наилучший результат показали: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</TotalTime>
  <Words>2373</Words>
  <Application>Microsoft Office PowerPoint</Application>
  <PresentationFormat>Экран (4:3)</PresentationFormat>
  <Paragraphs>1066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Отчет по учебной работе  старшей ступени за 2017-2018  учебный год</vt:lpstr>
      <vt:lpstr>Презентация PowerPoint</vt:lpstr>
      <vt:lpstr>Итоги учебной деятельности в 9-х классах</vt:lpstr>
      <vt:lpstr>Презентация PowerPoint</vt:lpstr>
      <vt:lpstr>Презентация PowerPoint</vt:lpstr>
      <vt:lpstr>Итоги учебной деятельности  в 10-х и 11-х классах:</vt:lpstr>
      <vt:lpstr>Презентация PowerPoint</vt:lpstr>
      <vt:lpstr>Результаты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По итогам 11-х классов аттестат с отличием получили следующие обучающиеся: </vt:lpstr>
      <vt:lpstr>Презентация PowerPoint</vt:lpstr>
      <vt:lpstr>Поступление выпускников:</vt:lpstr>
      <vt:lpstr>Результаты ОГЭ</vt:lpstr>
      <vt:lpstr>Итого: 9 классы</vt:lpstr>
      <vt:lpstr>Презентация PowerPoint</vt:lpstr>
      <vt:lpstr>математика</vt:lpstr>
      <vt:lpstr>математика</vt:lpstr>
      <vt:lpstr>Русский язык</vt:lpstr>
      <vt:lpstr>Русский язык</vt:lpstr>
      <vt:lpstr>Презентация PowerPoint</vt:lpstr>
      <vt:lpstr>Презентация PowerPoint</vt:lpstr>
      <vt:lpstr>Итого по школе за 2018 год:</vt:lpstr>
      <vt:lpstr>Итоги олимпиады</vt:lpstr>
      <vt:lpstr>Презентация PowerPoint</vt:lpstr>
      <vt:lpstr>Презентация PowerPoint</vt:lpstr>
      <vt:lpstr>НПК  «Шаг в будущее»</vt:lpstr>
      <vt:lpstr>Сравнительный анализ  НПК «Шаг в будущее» за 2011 – 2018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Безопасность</cp:lastModifiedBy>
  <cp:revision>16</cp:revision>
  <dcterms:created xsi:type="dcterms:W3CDTF">2018-09-05T11:11:53Z</dcterms:created>
  <dcterms:modified xsi:type="dcterms:W3CDTF">2018-09-11T07:35:24Z</dcterms:modified>
</cp:coreProperties>
</file>