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8" r:id="rId3"/>
    <p:sldId id="259" r:id="rId4"/>
    <p:sldId id="260" r:id="rId5"/>
    <p:sldId id="268" r:id="rId6"/>
    <p:sldId id="256" r:id="rId7"/>
    <p:sldId id="271" r:id="rId8"/>
    <p:sldId id="257" r:id="rId9"/>
    <p:sldId id="262" r:id="rId10"/>
    <p:sldId id="264" r:id="rId11"/>
    <p:sldId id="274" r:id="rId12"/>
    <p:sldId id="263" r:id="rId13"/>
    <p:sldId id="265" r:id="rId14"/>
    <p:sldId id="267" r:id="rId15"/>
    <p:sldId id="266" r:id="rId16"/>
    <p:sldId id="269" r:id="rId17"/>
    <p:sldId id="26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66"/>
    <a:srgbClr val="99FFCC"/>
    <a:srgbClr val="CCFF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556792"/>
            <a:ext cx="82296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 УЧЕБНО-ВОСПИТАТЕЛЬНОЙ</a:t>
            </a: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РАБОТЫ НАЧАЛЬНОЙ СТУПЕНИ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МОБУ СОШ №17 ГО «город ЯКУТСК»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2015-2016 учебный год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111" y="0"/>
            <a:ext cx="1586889" cy="110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840760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2200" b="1" dirty="0" smtClean="0">
                <a:solidFill>
                  <a:srgbClr val="0070C0"/>
                </a:solidFill>
              </a:rPr>
              <a:t>Успеваемость и качество в начальной ступени по итогам 2015-2016 у.г.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5" y="1628797"/>
          <a:ext cx="8352927" cy="3681342"/>
        </p:xfrm>
        <a:graphic>
          <a:graphicData uri="http://schemas.openxmlformats.org/drawingml/2006/table">
            <a:tbl>
              <a:tblPr/>
              <a:tblGrid>
                <a:gridCol w="1362773"/>
                <a:gridCol w="886245"/>
                <a:gridCol w="1246051"/>
                <a:gridCol w="879610"/>
                <a:gridCol w="953912"/>
                <a:gridCol w="792088"/>
                <a:gridCol w="792088"/>
                <a:gridCol w="720080"/>
                <a:gridCol w="720080"/>
              </a:tblGrid>
              <a:tr h="1036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конец четверти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% успеваемости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Резерв с 1 “3”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71,6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3 классы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 классы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67.5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67544" y="1628800"/>
          <a:ext cx="8352927" cy="3681342"/>
        </p:xfrm>
        <a:graphic>
          <a:graphicData uri="http://schemas.openxmlformats.org/drawingml/2006/table">
            <a:tbl>
              <a:tblPr/>
              <a:tblGrid>
                <a:gridCol w="1362773"/>
                <a:gridCol w="886245"/>
                <a:gridCol w="1246051"/>
                <a:gridCol w="879610"/>
                <a:gridCol w="953912"/>
                <a:gridCol w="792088"/>
                <a:gridCol w="792088"/>
                <a:gridCol w="720080"/>
                <a:gridCol w="720080"/>
              </a:tblGrid>
              <a:tr h="1036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конец четверти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% успеваемости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Резерв с 1 “3”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71,6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3 классы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 классы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67.5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99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76672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Успеваемость обучающихся начальной ступени общего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ah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образования в % за три года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611561" y="1772817"/>
          <a:ext cx="7632848" cy="32163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33878"/>
                <a:gridCol w="1832739"/>
                <a:gridCol w="1832739"/>
                <a:gridCol w="1833492"/>
              </a:tblGrid>
              <a:tr h="115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оказатели 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 годам обучения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r>
                        <a:rPr lang="ru-RU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у.г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r>
                        <a:rPr lang="ru-RU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у.г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r>
                        <a:rPr lang="ru-RU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у.г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70, 9%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отличники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13,3%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13,4%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хорошисты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://olgamarchenko.com.ua/wp-content/uploads/2013/09/%D0%BB%D0%B8%D0%B4%D0%B5%D1%8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525" y="0"/>
            <a:ext cx="1447131" cy="1657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763688" y="216330"/>
            <a:ext cx="631908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в НПК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281" y="1010544"/>
            <a:ext cx="389049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095" y="3010115"/>
            <a:ext cx="353536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«Листая страницы ВОВ»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444224" y="4281547"/>
            <a:ext cx="5198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44224" y="5861303"/>
            <a:ext cx="5198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071" y="2420473"/>
            <a:ext cx="353536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«Шаг в будущее»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740" y="4081492"/>
            <a:ext cx="43954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«Наука. Человечество. Прогресс»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740" y="5661248"/>
            <a:ext cx="442622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«Синергетика в образовании»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051720" y="1472209"/>
            <a:ext cx="1512168" cy="797664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779806" y="1988840"/>
            <a:ext cx="1535313" cy="863266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24135" y="3106174"/>
            <a:ext cx="1535313" cy="826881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555853" y="3550403"/>
            <a:ext cx="1535314" cy="92076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1763688" y="4637795"/>
            <a:ext cx="1689371" cy="865791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2211132"/>
              </p:ext>
            </p:extLst>
          </p:nvPr>
        </p:nvGraphicFramePr>
        <p:xfrm>
          <a:off x="2224046" y="1501941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82644"/>
              </p:ext>
            </p:extLst>
          </p:nvPr>
        </p:nvGraphicFramePr>
        <p:xfrm>
          <a:off x="5988114" y="2099798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5250361"/>
              </p:ext>
            </p:extLst>
          </p:nvPr>
        </p:nvGraphicFramePr>
        <p:xfrm>
          <a:off x="900521" y="3153854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245944"/>
              </p:ext>
            </p:extLst>
          </p:nvPr>
        </p:nvGraphicFramePr>
        <p:xfrm>
          <a:off x="6732240" y="3645024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496559"/>
              </p:ext>
            </p:extLst>
          </p:nvPr>
        </p:nvGraphicFramePr>
        <p:xfrm>
          <a:off x="2017103" y="4704930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4923232" y="1472209"/>
            <a:ext cx="8808" cy="48371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3" idx="3"/>
          </p:cNvCxnSpPr>
          <p:nvPr/>
        </p:nvCxnSpPr>
        <p:spPr>
          <a:xfrm>
            <a:off x="3862434" y="2620528"/>
            <a:ext cx="106079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923232" y="3225610"/>
            <a:ext cx="5198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32040" y="4869160"/>
            <a:ext cx="5198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Скругленная прямоугольная выноска 29"/>
          <p:cNvSpPr/>
          <p:nvPr/>
        </p:nvSpPr>
        <p:spPr>
          <a:xfrm>
            <a:off x="6483845" y="5134579"/>
            <a:ext cx="1535314" cy="92076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245944"/>
              </p:ext>
            </p:extLst>
          </p:nvPr>
        </p:nvGraphicFramePr>
        <p:xfrm>
          <a:off x="6660232" y="5229200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>
            <a:off x="4932040" y="6309320"/>
            <a:ext cx="5198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6096" y="6165304"/>
            <a:ext cx="353536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«Первые шаги»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653136"/>
            <a:ext cx="353536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«История родного края»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2500298" y="5357826"/>
            <a:ext cx="9271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500298" y="6500834"/>
            <a:ext cx="9271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3537" y="1836519"/>
            <a:ext cx="353536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«Мир вокруг нас»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5" y="2985780"/>
            <a:ext cx="353536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«Ступеньки к творчеству»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538" y="3372168"/>
            <a:ext cx="353536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«Зима начинается с Якутии»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5" y="1437854"/>
            <a:ext cx="353536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Кочневские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46558"/>
            <a:ext cx="435023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9100" y="4067919"/>
            <a:ext cx="663367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межрегиональный, всероссийский уровни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29198"/>
            <a:ext cx="30940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НПК «ОКНО В НАУКУ»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000768"/>
            <a:ext cx="27787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Всероссийская НПК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RUDITE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2016»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ttps://im0-tub-ru.yandex.net/i?id=f52607e25c9b3da55a7dda639edba03a&amp;n=33&amp;h=215&amp;w=323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50000"/>
          <a:stretch/>
        </p:blipFill>
        <p:spPr bwMode="auto">
          <a:xfrm>
            <a:off x="7713482" y="0"/>
            <a:ext cx="1430518" cy="19044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406379" y="708223"/>
            <a:ext cx="0" cy="2864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Скругленная прямоугольная выноска 15"/>
          <p:cNvSpPr/>
          <p:nvPr/>
        </p:nvSpPr>
        <p:spPr>
          <a:xfrm>
            <a:off x="376024" y="492274"/>
            <a:ext cx="1512168" cy="797664"/>
          </a:xfrm>
          <a:prstGeom prst="wedgeRoundRectCallout">
            <a:avLst/>
          </a:prstGeom>
          <a:solidFill>
            <a:srgbClr val="99FFCC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680209"/>
              </p:ext>
            </p:extLst>
          </p:nvPr>
        </p:nvGraphicFramePr>
        <p:xfrm>
          <a:off x="548350" y="522006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5333538" y="874492"/>
            <a:ext cx="1512168" cy="797664"/>
          </a:xfrm>
          <a:prstGeom prst="wedgeRoundRectCallout">
            <a:avLst/>
          </a:prstGeom>
          <a:solidFill>
            <a:srgbClr val="99FFCC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1550715"/>
              </p:ext>
            </p:extLst>
          </p:nvPr>
        </p:nvGraphicFramePr>
        <p:xfrm>
          <a:off x="5408282" y="924178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ая прямоугольная выноска 19"/>
          <p:cNvSpPr/>
          <p:nvPr/>
        </p:nvSpPr>
        <p:spPr>
          <a:xfrm>
            <a:off x="1767681" y="2006842"/>
            <a:ext cx="1512168" cy="797664"/>
          </a:xfrm>
          <a:prstGeom prst="wedgeRoundRectCallout">
            <a:avLst/>
          </a:prstGeom>
          <a:solidFill>
            <a:srgbClr val="99FFCC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310402"/>
              </p:ext>
            </p:extLst>
          </p:nvPr>
        </p:nvGraphicFramePr>
        <p:xfrm>
          <a:off x="1940007" y="2036574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ая прямоугольная выноска 21"/>
          <p:cNvSpPr/>
          <p:nvPr/>
        </p:nvSpPr>
        <p:spPr>
          <a:xfrm>
            <a:off x="6957398" y="2375942"/>
            <a:ext cx="1512168" cy="797664"/>
          </a:xfrm>
          <a:prstGeom prst="wedgeRoundRectCallout">
            <a:avLst/>
          </a:prstGeom>
          <a:solidFill>
            <a:srgbClr val="99FFCC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419487"/>
              </p:ext>
            </p:extLst>
          </p:nvPr>
        </p:nvGraphicFramePr>
        <p:xfrm>
          <a:off x="7129724" y="2405674"/>
          <a:ext cx="118254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4180"/>
                <a:gridCol w="394180"/>
                <a:gridCol w="394180"/>
              </a:tblGrid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307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>
            <a:stCxn id="5" idx="1"/>
          </p:cNvCxnSpPr>
          <p:nvPr/>
        </p:nvCxnSpPr>
        <p:spPr>
          <a:xfrm flipH="1">
            <a:off x="4406379" y="2036574"/>
            <a:ext cx="9271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370851" y="3603784"/>
            <a:ext cx="9271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6" idx="3"/>
          </p:cNvCxnSpPr>
          <p:nvPr/>
        </p:nvCxnSpPr>
        <p:spPr>
          <a:xfrm flipH="1">
            <a:off x="3563888" y="3173606"/>
            <a:ext cx="842491" cy="122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8" idx="3"/>
          </p:cNvCxnSpPr>
          <p:nvPr/>
        </p:nvCxnSpPr>
        <p:spPr>
          <a:xfrm flipH="1">
            <a:off x="3563888" y="1622755"/>
            <a:ext cx="842491" cy="151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9872" y="4699139"/>
            <a:ext cx="5449028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Федорова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Дайаана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(1в)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Винокуров Павел (1г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2 место,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Николаев Владимир (3г)– 2 место, Иванова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(2г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- 3 место,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Заморщикова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Сардана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(3г)- 3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0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19873" y="6283827"/>
            <a:ext cx="5449028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Крылыков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 (3а ) - 2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место.</a:t>
            </a:r>
            <a:endParaRPr lang="ru-RU" sz="20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ФОТО ТСГ\НПК Хатассы\IMG-20160416-WA0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44" t="37338" r="30233" b="16723"/>
          <a:stretch/>
        </p:blipFill>
        <p:spPr bwMode="auto">
          <a:xfrm>
            <a:off x="7524328" y="908720"/>
            <a:ext cx="1475223" cy="2903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пользователь\Desktop\ФОТО ТСГ\НПК Хатассы\IMG-20160416-WA00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4"/>
          <a:stretch/>
        </p:blipFill>
        <p:spPr bwMode="auto">
          <a:xfrm>
            <a:off x="2169253" y="404664"/>
            <a:ext cx="5186379" cy="3193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Desktop\ФОТО ТСГ\НПК Хатассы\IMG-20160416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878" y="3464221"/>
            <a:ext cx="2540897" cy="338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ользователь\Desktop\ФОТО ТСГ\НПК Хатассы\IMG-20160416-WA00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1" r="7840"/>
          <a:stretch/>
        </p:blipFill>
        <p:spPr bwMode="auto">
          <a:xfrm>
            <a:off x="5135335" y="3468785"/>
            <a:ext cx="2852062" cy="338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пользователь\Desktop\ФОТО ТСГ\НПК Хатассы\IMG-20160416-WA00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8" t="35575" r="24118" b="12341"/>
          <a:stretch/>
        </p:blipFill>
        <p:spPr bwMode="auto">
          <a:xfrm>
            <a:off x="680614" y="908719"/>
            <a:ext cx="1493567" cy="290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1627" y="0"/>
            <a:ext cx="72207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Межрегиональная НПК «Окно в науку»</a:t>
            </a:r>
            <a:endParaRPr lang="ru-RU" sz="3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размышляю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363" y="19304"/>
            <a:ext cx="1505638" cy="16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размышляю картин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61" r="50000"/>
          <a:stretch/>
        </p:blipFill>
        <p:spPr bwMode="auto">
          <a:xfrm>
            <a:off x="102791" y="273844"/>
            <a:ext cx="1233487" cy="1576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447162"/>
            <a:ext cx="631908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на ОЛИМПИАДАХ, КОНКУРСАХ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611624" y="3846239"/>
            <a:ext cx="389049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049" y="1747931"/>
            <a:ext cx="80765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«Математическая регата» - 1 место (сборная 4-х классов)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193" y="2459156"/>
            <a:ext cx="806489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 «Звездная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восьмерочка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 (сборная 4-х классов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0259" y="3243232"/>
            <a:ext cx="781383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олимпиада «Математическая семья» - 1 место (4г класс)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432" y="3894706"/>
            <a:ext cx="755863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метапредметная олимпиада «Истоки» - 1 место (4в, 4г классы)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300" y="4614431"/>
            <a:ext cx="753578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 по быстрым шашкам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Бубякин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Артур (3а) – 1 место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3998" y="5091281"/>
            <a:ext cx="753578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Спарринг –тренировки по русским шашкам – Исакова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Дайаана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(3г) – 3 место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5960879"/>
            <a:ext cx="80765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среди классных коллективов «Звездный класс» - Диплом абсолютного победителя (коллектив 3 Г класса)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1764770" y="2564904"/>
            <a:ext cx="435023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://cs629302.vk.me/v629302848/20579/sQjbftKYkJU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924833" y="5193830"/>
            <a:ext cx="2208873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948581" y="420566"/>
            <a:ext cx="80765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 по шахматам на призы первого Президента М.Е. Николаева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Бубякин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Артур (3а) – 1 место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469" y="1340768"/>
            <a:ext cx="80765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емейного чтения – Семья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Аргуновых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(1а, 3а) – 1место, семья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Черноградских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(3б) – 3 место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228" y="2287904"/>
            <a:ext cx="796845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«Книжный бум» -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Кычкин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Коля (3в)-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Гран-При,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Протопопова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Милена (3в) – 1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место, Сокольников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Харысхан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Иванов Денис (3в) – 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место,  коллектив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 класса – Гран-при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204" y="3520991"/>
            <a:ext cx="80765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детских газет «КЫЫМ» - коллектив 3 В класс – Гран-При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469" y="4181528"/>
            <a:ext cx="80765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«Кругозор» «Безопасны мир» -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 класс – дипломанты 2,3 степени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rot="5400000">
            <a:off x="1393405" y="5964653"/>
            <a:ext cx="642943" cy="7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210181" y="3887990"/>
            <a:ext cx="57665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98213" y="3503461"/>
            <a:ext cx="2160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Спортивно-оздоровительное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210181" y="2068885"/>
            <a:ext cx="68466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Заголовок 1"/>
          <p:cNvSpPr>
            <a:spLocks noGrp="1"/>
          </p:cNvSpPr>
          <p:nvPr>
            <p:ph type="title"/>
          </p:nvPr>
        </p:nvSpPr>
        <p:spPr>
          <a:xfrm>
            <a:off x="570221" y="1087457"/>
            <a:ext cx="7776864" cy="2880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525759" y="666012"/>
            <a:ext cx="8280920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Содержание направлений внеурочной деятельности начальной школы, реализующей внедрение ФГОС НОО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19" name="Прямая соединительная линия 118"/>
          <p:cNvCxnSpPr>
            <a:stCxn id="136" idx="1"/>
          </p:cNvCxnSpPr>
          <p:nvPr/>
        </p:nvCxnSpPr>
        <p:spPr>
          <a:xfrm flipH="1">
            <a:off x="210181" y="4735824"/>
            <a:ext cx="67603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72197" y="1745720"/>
            <a:ext cx="18722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Духовно-нравственное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>
            <a:off x="210181" y="5483826"/>
            <a:ext cx="62464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2" idx="3"/>
          </p:cNvCxnSpPr>
          <p:nvPr/>
        </p:nvCxnSpPr>
        <p:spPr>
          <a:xfrm flipH="1" flipV="1">
            <a:off x="210181" y="3006698"/>
            <a:ext cx="5824236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83659" y="4551158"/>
            <a:ext cx="32189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Общеинтеллектуальное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5961" y="5299160"/>
            <a:ext cx="24482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Общекультурное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6625" y="2822033"/>
            <a:ext cx="18722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Социальное 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210181" y="1098060"/>
            <a:ext cx="0" cy="43857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210181" y="1088831"/>
            <a:ext cx="3113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086799" y="1756877"/>
            <a:ext cx="26573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«Я познаю мир и себя» </a:t>
            </a:r>
            <a:r>
              <a:rPr lang="ru-RU" i="1" dirty="0" smtClean="0">
                <a:solidFill>
                  <a:schemeClr val="tx1"/>
                </a:solidFill>
              </a:rPr>
              <a:t>(Левина А.А.)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56621" y="1895376"/>
            <a:ext cx="18722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«Мои истоки»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86799" y="3503462"/>
            <a:ext cx="2160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Фитнес-аэробика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(Дмитриева Л.П.)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76698" y="3472963"/>
            <a:ext cx="2160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Шахматы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(Атласова М.Р.)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964232" y="2683533"/>
            <a:ext cx="30701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«Я  - исследователь» </a:t>
            </a:r>
            <a:r>
              <a:rPr lang="ru-RU" i="1" dirty="0" smtClean="0">
                <a:solidFill>
                  <a:schemeClr val="tx1"/>
                </a:solidFill>
              </a:rPr>
              <a:t>(классные руководители)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95851" y="5299160"/>
            <a:ext cx="24482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Студия дизайна </a:t>
            </a:r>
            <a:r>
              <a:rPr lang="ru-RU" i="1" dirty="0" smtClean="0">
                <a:solidFill>
                  <a:schemeClr val="tx1"/>
                </a:solidFill>
              </a:rPr>
              <a:t>(Верховцева М.А.)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438044" y="5299159"/>
            <a:ext cx="24482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Хоровая студия </a:t>
            </a:r>
            <a:r>
              <a:rPr lang="ru-RU" i="1" dirty="0" smtClean="0">
                <a:solidFill>
                  <a:schemeClr val="tx1"/>
                </a:solidFill>
              </a:rPr>
              <a:t>(Макарова Н.Я.)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048487" y="4551158"/>
            <a:ext cx="27363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Предметные кружки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970522" y="4551158"/>
            <a:ext cx="20246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Китайский язык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2571744"/>
            <a:ext cx="2214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«Музыка для всех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sah-RU" i="1" dirty="0" smtClean="0">
                <a:solidFill>
                  <a:schemeClr val="tx1"/>
                </a:solidFill>
              </a:rPr>
              <a:t>(Макарова Н.Я)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7071539" y="2428869"/>
            <a:ext cx="286542" cy="7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86116" y="6072206"/>
            <a:ext cx="24482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Фольклорный кружок</a:t>
            </a:r>
            <a:endParaRPr lang="ru-RU" b="1" i="1" dirty="0">
              <a:solidFill>
                <a:srgbClr val="7030A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1714480" y="6286520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5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/>
          <a:srcRect t="13474"/>
          <a:stretch>
            <a:fillRect/>
          </a:stretch>
        </p:blipFill>
        <p:spPr bwMode="auto">
          <a:xfrm>
            <a:off x="6012160" y="2396837"/>
            <a:ext cx="2037482" cy="12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3" cstate="print"/>
          <a:srcRect l="5557" t="19443" r="6412" b="15918"/>
          <a:stretch>
            <a:fillRect/>
          </a:stretch>
        </p:blipFill>
        <p:spPr bwMode="auto">
          <a:xfrm>
            <a:off x="2675227" y="1069975"/>
            <a:ext cx="22939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315" y="2396837"/>
            <a:ext cx="1117146" cy="15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8565" y="2608263"/>
            <a:ext cx="1141601" cy="1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8287" y="1109338"/>
            <a:ext cx="9175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C:\Users\12 - Кабинет\Desktop\опорная школа\WhatsApp Images\IMG-20140302-WA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325" y="1069975"/>
            <a:ext cx="21955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Users\12 - Кабинет\Desktop\опорная школа\WhatsApp Images\IMG-20140302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97" y="1069975"/>
            <a:ext cx="205263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C:\Users\12 - Кабинет\Desktop\опорная школа\WhatsApp Images\IMG-20140302-WA0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222" y="2803524"/>
            <a:ext cx="2108093" cy="12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C:\Users\12 - Кабинет\Desktop\опорная школа\WhatsApp Images\IMG-20140302-WA00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6887" y="3641134"/>
            <a:ext cx="2596419" cy="14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D:\рабочий стол\prez_uchebnika_4_kl__knigu_prinesli_3v_yak__kl__popova_o_p_avtorklassu_vinkurova_e_a__4kl_russk_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50009" y="5261922"/>
            <a:ext cx="2297112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076825" y="3933825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2010-2012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Лауреаты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Международных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Детских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фестивалей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332656"/>
            <a:ext cx="7323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2200" b="1" dirty="0" smtClean="0">
                <a:solidFill>
                  <a:srgbClr val="00B0F0"/>
                </a:solidFill>
              </a:rPr>
              <a:t>ДОСТИЖЕНИЯ ТВОРЧЕСКИХ КОЛЛЕКТИВОВ</a:t>
            </a:r>
            <a:endParaRPr lang="ru-RU" sz="2200" b="1" dirty="0">
              <a:solidFill>
                <a:srgbClr val="00B0F0"/>
              </a:solidFill>
            </a:endParaRPr>
          </a:p>
        </p:txBody>
      </p:sp>
      <p:pic>
        <p:nvPicPr>
          <p:cNvPr id="23" name="Picture 9" descr="http://cs629302.vk.me/v629302848/20579/sQjbftKYkJU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27453" y="25121"/>
            <a:ext cx="1491904" cy="1069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пользователь\Desktop\ФОТО ТСГ\Сочи, Адлер\Camera\20160328_19105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9" r="8835" b="13631"/>
          <a:stretch/>
        </p:blipFill>
        <p:spPr bwMode="auto">
          <a:xfrm>
            <a:off x="311939" y="4487069"/>
            <a:ext cx="1207418" cy="18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 ТСГ\Нач классы фото\IMG_20150318_09445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59" b="10229"/>
          <a:stretch/>
        </p:blipFill>
        <p:spPr bwMode="auto">
          <a:xfrm>
            <a:off x="1885976" y="3992802"/>
            <a:ext cx="2320720" cy="15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55E~1\AppData\Local\Temp\Rar$DIa0.096\DSC_134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514" t="-44740" r="-1" b="-1"/>
          <a:stretch/>
        </p:blipFill>
        <p:spPr bwMode="auto">
          <a:xfrm>
            <a:off x="4580994" y="4472065"/>
            <a:ext cx="3369735" cy="22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4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rot="10800000">
            <a:off x="1285852" y="2714620"/>
            <a:ext cx="944016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285852" y="2214554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019" y="-25673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Кадровый потенциал методического объединения учителей начальных классов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00108"/>
            <a:ext cx="8369091" cy="175567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педагогов: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высшее - 20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 высшей категорией – 12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 первой категорией – 8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071678"/>
            <a:ext cx="49685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народного просвещения РФ - 1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571744"/>
            <a:ext cx="49685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Почетный работник образования РФ -  3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3571876"/>
            <a:ext cx="49685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образования РС(Я) - 8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187854"/>
            <a:ext cx="49685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Обладатели Российского Гранта - 3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5432" y="4741325"/>
            <a:ext cx="49468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Обладатели Гранта Президента РС(Я) - 2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9870" y="5254396"/>
            <a:ext cx="49224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молодежной политики РС(Я) - 1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9871" y="5765799"/>
            <a:ext cx="49224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«Учитель ученических признаний» - 2»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0329" y="6290285"/>
            <a:ext cx="49224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  педагогического труда - 7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928666" y="2571740"/>
            <a:ext cx="714372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53293" y="5996042"/>
            <a:ext cx="0" cy="5244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226532" y="6524917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428728" y="3214686"/>
            <a:ext cx="72970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261577" y="3704352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205694" y="4376910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236154" y="4930381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261577" y="5457740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236153" y="5911993"/>
            <a:ext cx="89719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-258875" y="4161298"/>
            <a:ext cx="3024336" cy="55399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Звания</a:t>
            </a:r>
            <a:r>
              <a:rPr lang="ru-RU" sz="3000" dirty="0" smtClean="0"/>
              <a:t> </a:t>
            </a:r>
            <a:r>
              <a:rPr lang="ru-RU" sz="2000" dirty="0" smtClean="0"/>
              <a:t>педагогов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43108" y="3071810"/>
            <a:ext cx="49685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учитель РС(Я) - 1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Творческие группы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учителей начальной школы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2736304" cy="6593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«САЙДЫС» </a:t>
            </a:r>
            <a:endParaRPr lang="ru-RU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483963" y="1484784"/>
            <a:ext cx="2232248" cy="65484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«РОСТ»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pic>
        <p:nvPicPr>
          <p:cNvPr id="11" name="Picture 2" descr="C:\Users\Home\Downloads\DSCN2586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528" y="2492896"/>
            <a:ext cx="4192702" cy="31459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12" descr="E:\Новая папка\IMG_1687.JPG"/>
          <p:cNvPicPr/>
          <p:nvPr/>
        </p:nvPicPr>
        <p:blipFill>
          <a:blip r:embed="rId3" cstate="print"/>
          <a:srcRect l="20790" t="7000" r="651" b="8448"/>
          <a:stretch>
            <a:fillRect/>
          </a:stretch>
        </p:blipFill>
        <p:spPr bwMode="auto">
          <a:xfrm>
            <a:off x="4427984" y="2492896"/>
            <a:ext cx="434420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50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136904" cy="57150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– РАЗРАБОТЧИКИ УЧЕБНЫХ ПОСОБИЙ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начальной школы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48006"/>
            <a:ext cx="24842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«САЙДЫС»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969427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«САЙДЫС» +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«РОСТ»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93" y="1628800"/>
            <a:ext cx="439248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Электронное приложение к учебнику «ЛИТЕРАТУРА А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АҔЫЫТА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кылаас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Победитель в номинации «Учебник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века» национального конкурса «Книга года -2015», г. Москва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ФОТО ТСГ\СЕнтябрь 2015\20150911_115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8" t="11285" r="4217"/>
          <a:stretch/>
        </p:blipFill>
        <p:spPr bwMode="auto">
          <a:xfrm>
            <a:off x="107504" y="3429001"/>
            <a:ext cx="4348703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499992" y="1609775"/>
            <a:ext cx="464400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«Диагностика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предметных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результатов» по предметам «Русский язык», «Якутский язык», «Математика», «Окружающий мир»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4" descr="G:\17-я школа\2015-2016\ДКР Казань\МАТ-1\13стр 001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350" t="4040" r="8682" b="9496"/>
          <a:stretch/>
        </p:blipFill>
        <p:spPr bwMode="auto">
          <a:xfrm>
            <a:off x="4680012" y="3377531"/>
            <a:ext cx="1985172" cy="265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G:\17-я школа\2015-2016\ДКР Казань\МАТ-1\14стр 00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1378" t="4243" b="15758"/>
          <a:stretch/>
        </p:blipFill>
        <p:spPr bwMode="auto">
          <a:xfrm>
            <a:off x="6900920" y="3377531"/>
            <a:ext cx="2110911" cy="262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407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221" y="251073"/>
            <a:ext cx="7200800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ah-RU" sz="2000" b="1" dirty="0">
                <a:solidFill>
                  <a:srgbClr val="00B0F0"/>
                </a:solidFill>
              </a:rPr>
              <a:t>Стажировка“Деятельностный подход как основа достижения планируемых результатов на ступени нач-го и осн.общего образования” г. Казань РТ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Users\пользователь\Desktop\ФОТО ТСГ\Казань\20160318_1342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2" r="19232" b="5237"/>
          <a:stretch/>
        </p:blipFill>
        <p:spPr bwMode="auto">
          <a:xfrm>
            <a:off x="3347864" y="4022160"/>
            <a:ext cx="2617357" cy="26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ФОТО ТСГ\Казань\20160318_134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1" t="12516" r="10532"/>
          <a:stretch/>
        </p:blipFill>
        <p:spPr bwMode="auto">
          <a:xfrm>
            <a:off x="827584" y="1412775"/>
            <a:ext cx="3096344" cy="24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ФОТО ТСГ\Казань\20160318_1345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3" t="9694" r="10220" b="7745"/>
          <a:stretch/>
        </p:blipFill>
        <p:spPr bwMode="auto">
          <a:xfrm>
            <a:off x="4999637" y="1412776"/>
            <a:ext cx="3244771" cy="24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льзователь\Desktop\ФОТО ТСГ\Казань\20160318_1346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9" t="32278" r="16148" b="17136"/>
          <a:stretch/>
        </p:blipFill>
        <p:spPr bwMode="auto">
          <a:xfrm>
            <a:off x="176981" y="3947023"/>
            <a:ext cx="2029892" cy="27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ользователь\Desktop\ФОТО ТСГ\Казань\20160318_1343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83" r="32085" b="12909"/>
          <a:stretch/>
        </p:blipFill>
        <p:spPr bwMode="auto">
          <a:xfrm>
            <a:off x="6588224" y="3963567"/>
            <a:ext cx="2316839" cy="27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9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33656" cy="114300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Начальная школа является площадкой для повышения квалификации учителей при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ИРОиПК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РС (Я), СВФУ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87355"/>
            <a:ext cx="20104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school17.yaguo.ru/wp-content/uploads/IMG-20160401-WA0017-640x384.jpg"/>
          <p:cNvPicPr>
            <a:picLocks noChangeAspect="1" noChangeArrowheads="1"/>
          </p:cNvPicPr>
          <p:nvPr/>
        </p:nvPicPr>
        <p:blipFill>
          <a:blip r:embed="rId2" cstate="print"/>
          <a:srcRect r="776" b="11407"/>
          <a:stretch>
            <a:fillRect/>
          </a:stretch>
        </p:blipFill>
        <p:spPr bwMode="auto">
          <a:xfrm>
            <a:off x="539552" y="4165711"/>
            <a:ext cx="4570108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57367" y="1187355"/>
            <a:ext cx="20104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16" y="3418490"/>
            <a:ext cx="3923828" cy="14773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«Образовательные технологии, обеспечивающие реализацию требований ФГОС в современной школе через </a:t>
            </a:r>
            <a:r>
              <a:rPr lang="ru-RU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КСО-Демсос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ИРОи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ПК (45 слушателей)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688815" y="1556687"/>
            <a:ext cx="0" cy="186180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948131"/>
            <a:ext cx="3888432" cy="10895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внеучебной деятельности в МОБУ СОШ №17»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ИРОиПК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(60 слушателей)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7662613" y="1556687"/>
            <a:ext cx="1" cy="5521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5689" y="1953162"/>
            <a:ext cx="4361098" cy="9233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процессе МОБУ СОШ№17»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СВФУ(120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слушателей)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IMG-20160331-WA0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596" y="3437482"/>
            <a:ext cx="3366944" cy="2525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62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2016-09-30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0" t="15460" r="18264" b="17299"/>
          <a:stretch/>
        </p:blipFill>
        <p:spPr bwMode="auto">
          <a:xfrm>
            <a:off x="251520" y="944864"/>
            <a:ext cx="2808312" cy="39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780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I </a:t>
            </a:r>
            <a:r>
              <a:rPr lang="ru-RU" b="1" dirty="0" smtClean="0"/>
              <a:t>Международная </a:t>
            </a:r>
            <a:r>
              <a:rPr lang="ru-RU" b="1" dirty="0"/>
              <a:t>панорама современных педагогических идей «Педагогическое мастерство» (распространения опыта работы)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7323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2200" b="1" dirty="0" smtClean="0">
                <a:solidFill>
                  <a:srgbClr val="00B0F0"/>
                </a:solidFill>
              </a:rPr>
              <a:t>РАСПРОСТРАНЕНИЕ ПЕДАГОГИЧЕСКОГО ОПЫТА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98048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ah-RU" dirty="0"/>
              <a:t>Атласова М.Р</a:t>
            </a:r>
            <a:r>
              <a:rPr lang="sah-RU" dirty="0" smtClean="0"/>
              <a:t>., </a:t>
            </a:r>
            <a:r>
              <a:rPr lang="sah-RU" dirty="0" smtClean="0">
                <a:solidFill>
                  <a:schemeClr val="dk1"/>
                </a:solidFill>
              </a:rPr>
              <a:t>Варламова </a:t>
            </a:r>
            <a:r>
              <a:rPr lang="sah-RU" dirty="0">
                <a:solidFill>
                  <a:schemeClr val="dk1"/>
                </a:solidFill>
              </a:rPr>
              <a:t>М.Н</a:t>
            </a:r>
            <a:r>
              <a:rPr lang="sah-RU" dirty="0" smtClean="0">
                <a:solidFill>
                  <a:schemeClr val="dk1"/>
                </a:solidFill>
              </a:rPr>
              <a:t>., Коротова </a:t>
            </a:r>
            <a:r>
              <a:rPr lang="sah-RU" dirty="0">
                <a:solidFill>
                  <a:schemeClr val="dk1"/>
                </a:solidFill>
              </a:rPr>
              <a:t>В.И</a:t>
            </a:r>
            <a:r>
              <a:rPr lang="sah-RU" dirty="0" smtClean="0">
                <a:solidFill>
                  <a:schemeClr val="dk1"/>
                </a:solidFill>
              </a:rPr>
              <a:t>., </a:t>
            </a:r>
            <a:endParaRPr lang="ru-RU" dirty="0">
              <a:solidFill>
                <a:schemeClr val="dk1"/>
              </a:solidFill>
            </a:endParaRPr>
          </a:p>
          <a:p>
            <a:r>
              <a:rPr lang="ru-RU" dirty="0">
                <a:solidFill>
                  <a:schemeClr val="dk1"/>
                </a:solidFill>
              </a:rPr>
              <a:t>Тарбахова С.Г</a:t>
            </a:r>
            <a:r>
              <a:rPr lang="ru-RU" dirty="0" smtClean="0">
                <a:solidFill>
                  <a:schemeClr val="dk1"/>
                </a:solidFill>
              </a:rPr>
              <a:t>., О</a:t>
            </a:r>
            <a:r>
              <a:rPr lang="sah-RU" dirty="0">
                <a:solidFill>
                  <a:schemeClr val="dk1"/>
                </a:solidFill>
              </a:rPr>
              <a:t>лесова М.М.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1362" y="262681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dirty="0" smtClean="0"/>
              <a:t>Республиканский конкурс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Лучшая научная статья-2015» СВФУ, УНИР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74860" y="3285363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 smtClean="0"/>
              <a:t>Олесова</a:t>
            </a:r>
            <a:r>
              <a:rPr lang="ru-RU" dirty="0" smtClean="0"/>
              <a:t> М.М., Петрова Г.М. – лауреаты конкурса</a:t>
            </a:r>
            <a:endParaRPr lang="sah-RU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861048"/>
            <a:ext cx="5856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Межрегиональная НПК «</a:t>
            </a:r>
            <a:r>
              <a:rPr lang="ru-RU" b="1" dirty="0" err="1"/>
              <a:t>Самсоновские</a:t>
            </a:r>
            <a:r>
              <a:rPr lang="ru-RU" b="1" dirty="0"/>
              <a:t> чтения»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9354" y="436510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err="1" smtClean="0"/>
              <a:t>Гаврильева</a:t>
            </a:r>
            <a:r>
              <a:rPr lang="ru-RU" dirty="0" smtClean="0"/>
              <a:t> Г.С., </a:t>
            </a:r>
            <a:r>
              <a:rPr lang="ru-RU" dirty="0" err="1" smtClean="0"/>
              <a:t>Заровняева</a:t>
            </a:r>
            <a:r>
              <a:rPr lang="ru-RU" dirty="0" smtClean="0"/>
              <a:t> Л.С. – лауреаты 1 степени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err="1" smtClean="0"/>
              <a:t>Олесова</a:t>
            </a:r>
            <a:r>
              <a:rPr lang="ru-RU" dirty="0" smtClean="0"/>
              <a:t> М.М., Петрова Г.М. – лауреаты 1 степени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dk1"/>
                </a:solidFill>
              </a:rPr>
              <a:t>Варламова М.Н., Коротова В.И., Тарбахова С.Г. – лауреаты 1 степени</a:t>
            </a:r>
            <a:endParaRPr lang="sah-RU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6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7" y="116632"/>
            <a:ext cx="367240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Классы – комплекты 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972" y="696185"/>
            <a:ext cx="57647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классов с русским языком обучения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253951"/>
            <a:ext cx="57480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классов 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якутским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0264" y="1905795"/>
            <a:ext cx="3132856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677 обучающихся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670630"/>
            <a:ext cx="0" cy="9744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93852" y="931354"/>
            <a:ext cx="0" cy="9744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944884" y="1647240"/>
            <a:ext cx="7920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1"/>
          </p:cNvCxnSpPr>
          <p:nvPr/>
        </p:nvCxnSpPr>
        <p:spPr>
          <a:xfrm flipH="1">
            <a:off x="944884" y="927018"/>
            <a:ext cx="792088" cy="21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501764" y="929186"/>
            <a:ext cx="792088" cy="21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511752" y="1597452"/>
            <a:ext cx="792088" cy="21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382492" y="3002807"/>
            <a:ext cx="4948" cy="108154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28706" y="2679178"/>
            <a:ext cx="4770327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Численность обучающихся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7859406" y="2975006"/>
            <a:ext cx="19886" cy="108154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25" y="3334429"/>
            <a:ext cx="4025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классы – 225 учащихся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3336" y="3334429"/>
            <a:ext cx="4025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классы – 158 учащихся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81" y="4084347"/>
            <a:ext cx="402504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классы – 149 учащихся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7801" y="4090299"/>
            <a:ext cx="402504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классы – 145 учащихся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367644" y="3002807"/>
            <a:ext cx="84777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999033" y="3002807"/>
            <a:ext cx="88223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32243" y="4941168"/>
            <a:ext cx="5763251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комплект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987" y="5661248"/>
            <a:ext cx="44789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России» - 1, 2 классы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5371" y="6252031"/>
            <a:ext cx="68616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Занковская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система», «Перспектива» - 3, 4 классы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557476" y="5218167"/>
            <a:ext cx="8477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931960" y="5892080"/>
            <a:ext cx="34732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405246" y="5218167"/>
            <a:ext cx="0" cy="10338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80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43177" y="515561"/>
            <a:ext cx="7043338" cy="6155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Основные направления работы</a:t>
            </a: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795" y="2241008"/>
            <a:ext cx="3121880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000" dirty="0" err="1" smtClean="0"/>
              <a:t>Этнопедагогика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3533987"/>
            <a:ext cx="3904595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000" dirty="0" smtClean="0"/>
              <a:t>ИКТ компетентность</a:t>
            </a:r>
            <a:endParaRPr lang="ru-RU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7568" y="5121461"/>
            <a:ext cx="4664034" cy="5539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000" dirty="0" smtClean="0"/>
              <a:t>Внеурочная деятельность</a:t>
            </a:r>
            <a:endParaRPr lang="ru-RU" sz="3000" dirty="0"/>
          </a:p>
        </p:txBody>
      </p:sp>
      <p:pic>
        <p:nvPicPr>
          <p:cNvPr id="31" name="Picture 2" descr="Картинки по запросу внеурочная деятель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466" y="1262358"/>
            <a:ext cx="1546760" cy="1546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2" name="Picture 4" descr="Картинки по запросу икт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304" y="2242722"/>
            <a:ext cx="1715298" cy="1891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3" name="Picture 6" descr="http://doskino-nn.ru/images/files/vneuro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40"/>
          <a:stretch/>
        </p:blipFill>
        <p:spPr bwMode="auto">
          <a:xfrm>
            <a:off x="7171602" y="3996646"/>
            <a:ext cx="1715835" cy="1715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667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409</TotalTime>
  <Words>1119</Words>
  <Application>Microsoft Office PowerPoint</Application>
  <PresentationFormat>Экран (4:3)</PresentationFormat>
  <Paragraphs>304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Слайд 1</vt:lpstr>
      <vt:lpstr>Кадровый потенциал методического объединения учителей начальных классов</vt:lpstr>
      <vt:lpstr>Творческие группы  учителей начальной школы</vt:lpstr>
      <vt:lpstr>Слайд 4</vt:lpstr>
      <vt:lpstr>Слайд 5</vt:lpstr>
      <vt:lpstr>Слайд 6</vt:lpstr>
      <vt:lpstr>Слайд 7</vt:lpstr>
      <vt:lpstr>Слайд 8</vt:lpstr>
      <vt:lpstr>Слайд 9</vt:lpstr>
      <vt:lpstr>Успеваемость и качество в начальной ступени по итогам 2015-2016 у.г. 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Учитель</cp:lastModifiedBy>
  <cp:revision>47</cp:revision>
  <dcterms:created xsi:type="dcterms:W3CDTF">2016-09-29T12:13:31Z</dcterms:created>
  <dcterms:modified xsi:type="dcterms:W3CDTF">2016-09-30T08:10:44Z</dcterms:modified>
</cp:coreProperties>
</file>